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58" r:id="rId5"/>
    <p:sldId id="259" r:id="rId6"/>
    <p:sldId id="260" r:id="rId7"/>
    <p:sldId id="261" r:id="rId8"/>
    <p:sldId id="263" r:id="rId9"/>
    <p:sldId id="264" r:id="rId10"/>
    <p:sldId id="265" r:id="rId11"/>
    <p:sldId id="266" r:id="rId12"/>
    <p:sldId id="267" r:id="rId13"/>
    <p:sldId id="268" r:id="rId14"/>
    <p:sldId id="269"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679"/>
    <p:restoredTop sz="96296"/>
  </p:normalViewPr>
  <p:slideViewPr>
    <p:cSldViewPr snapToGrid="0" snapToObjects="1">
      <p:cViewPr varScale="1">
        <p:scale>
          <a:sx n="68" d="100"/>
          <a:sy n="68" d="100"/>
        </p:scale>
        <p:origin x="232" y="10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F8D5-CF74-E845-B6E1-6D3A714B08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3D193B-50B9-FD45-8835-5DEA8EE8B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E898B4-C6FD-5C45-AA27-DAF6FC971B2E}"/>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5" name="Footer Placeholder 4">
            <a:extLst>
              <a:ext uri="{FF2B5EF4-FFF2-40B4-BE49-F238E27FC236}">
                <a16:creationId xmlns:a16="http://schemas.microsoft.com/office/drawing/2014/main" id="{23C427EF-B51A-894A-BFD4-81A0FE6C1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58F159-672B-D642-92FE-3E337DF411AA}"/>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586271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8D4E-D22E-2B48-8F8C-3F38F1CF3B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0FC50D-C9A0-D846-9A4D-A84962F20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02B24-42D3-2F44-9E20-9387B28B77F2}"/>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5" name="Footer Placeholder 4">
            <a:extLst>
              <a:ext uri="{FF2B5EF4-FFF2-40B4-BE49-F238E27FC236}">
                <a16:creationId xmlns:a16="http://schemas.microsoft.com/office/drawing/2014/main" id="{BF132D9A-E199-D547-AF2F-06ACFDFFA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89F558-EAE4-6C44-852F-F43272C1084C}"/>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2555760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6CECD-298D-7C4D-84A1-4F7202CD36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2D5D61-0F5B-CA47-8E51-E26FA3FE1A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8A836-68C7-7241-86F6-028F2EB9A36A}"/>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5" name="Footer Placeholder 4">
            <a:extLst>
              <a:ext uri="{FF2B5EF4-FFF2-40B4-BE49-F238E27FC236}">
                <a16:creationId xmlns:a16="http://schemas.microsoft.com/office/drawing/2014/main" id="{5C21408F-DE78-0349-98C8-0B01C371D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E4ACD-5E70-7945-9AD2-1D422637A445}"/>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15849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3886-9071-5845-8F01-16E81208F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E3F48-E277-0F4D-A813-FEFDDE687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03C529-0C28-524D-806A-7A60E0046EC6}"/>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5" name="Footer Placeholder 4">
            <a:extLst>
              <a:ext uri="{FF2B5EF4-FFF2-40B4-BE49-F238E27FC236}">
                <a16:creationId xmlns:a16="http://schemas.microsoft.com/office/drawing/2014/main" id="{2EE5271D-C800-AB4F-ABE9-C59363D88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CCD6D-0075-834F-BEC1-34C8A8A3A815}"/>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111645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75EE-ED61-7849-A575-6F22A66F8F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636B2A-EA5E-A047-9E41-35A7E12136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3DE53B-9F80-E647-AB21-A3FF442202E5}"/>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5" name="Footer Placeholder 4">
            <a:extLst>
              <a:ext uri="{FF2B5EF4-FFF2-40B4-BE49-F238E27FC236}">
                <a16:creationId xmlns:a16="http://schemas.microsoft.com/office/drawing/2014/main" id="{C6FBCA40-0168-4C4D-BDC5-7B8D597D9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5F564A-AB72-2C41-B250-7BA276054DBE}"/>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478893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69B9E-FA57-2641-9C42-63715A0A91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4C7C6D-204C-7E4F-9C24-6AA0EABC79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6C140A-207D-C240-A16F-B0BECF8037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9CF6CE-5E22-D54C-800D-8A9A9629F238}"/>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6" name="Footer Placeholder 5">
            <a:extLst>
              <a:ext uri="{FF2B5EF4-FFF2-40B4-BE49-F238E27FC236}">
                <a16:creationId xmlns:a16="http://schemas.microsoft.com/office/drawing/2014/main" id="{9861119D-947B-0F42-BA44-9963BED595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A64D6-E2AE-274A-8CEC-674DC2687209}"/>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83308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478D-1325-E847-86B4-DD53E892FA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6A505-6610-D54D-9267-00A6CCFA74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2D87F-699F-9446-BDC9-46D1E1F201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04D23A-1E90-2F45-B88E-BDC268F87F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C86C3A-7757-F746-8722-D5E56A8D93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115912-26F8-8A49-8B48-2A315CC766F7}"/>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8" name="Footer Placeholder 7">
            <a:extLst>
              <a:ext uri="{FF2B5EF4-FFF2-40B4-BE49-F238E27FC236}">
                <a16:creationId xmlns:a16="http://schemas.microsoft.com/office/drawing/2014/main" id="{C2B7D0EF-B49A-6745-A08F-24FD973E85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38AB29-DD85-4245-9654-B932A7D8EFCC}"/>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285641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52207-0002-A747-B11B-13AE2BD227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6F09F-650A-3C4B-8097-2D20E8F4DDCF}"/>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4" name="Footer Placeholder 3">
            <a:extLst>
              <a:ext uri="{FF2B5EF4-FFF2-40B4-BE49-F238E27FC236}">
                <a16:creationId xmlns:a16="http://schemas.microsoft.com/office/drawing/2014/main" id="{3B6C83AF-B26B-C641-BF62-69751276E2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4BFF37-2EC2-554D-8BC4-D2EC56C2F6A2}"/>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278896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88A5C-44E2-ED4B-9526-667C8ECD2F5F}"/>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3" name="Footer Placeholder 2">
            <a:extLst>
              <a:ext uri="{FF2B5EF4-FFF2-40B4-BE49-F238E27FC236}">
                <a16:creationId xmlns:a16="http://schemas.microsoft.com/office/drawing/2014/main" id="{F4F1EEC7-41F1-6049-B2C0-A7C92D8FAB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B0FF81-8654-B14F-983D-A91D08C13DBA}"/>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51123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C76C5-F795-5A46-9B51-61C336E2B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275D54-D9CD-2D4A-AEFF-2EEFEDBCBF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30FAC4-7A4A-574B-A4A5-ADDA91A0D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C1A74-3E68-0542-B2C9-BD94C67A332C}"/>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6" name="Footer Placeholder 5">
            <a:extLst>
              <a:ext uri="{FF2B5EF4-FFF2-40B4-BE49-F238E27FC236}">
                <a16:creationId xmlns:a16="http://schemas.microsoft.com/office/drawing/2014/main" id="{380A4AE8-70CC-BB4A-A46A-638616142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384C9-1256-E243-A55D-E0DA0BE9DDC9}"/>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261855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3051-6CF2-A941-8780-DDAEDF22E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B7CF2-E153-464B-917B-75E94310D6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28616A-8C15-6A48-BFE7-52BE43D5D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294327-AC1F-0547-B676-D8ACECCD9525}"/>
              </a:ext>
            </a:extLst>
          </p:cNvPr>
          <p:cNvSpPr>
            <a:spLocks noGrp="1"/>
          </p:cNvSpPr>
          <p:nvPr>
            <p:ph type="dt" sz="half" idx="10"/>
          </p:nvPr>
        </p:nvSpPr>
        <p:spPr/>
        <p:txBody>
          <a:bodyPr/>
          <a:lstStyle/>
          <a:p>
            <a:fld id="{0EB6982F-DC61-424C-83EA-F2BC991122C4}" type="datetimeFigureOut">
              <a:rPr lang="en-US" smtClean="0"/>
              <a:t>5/17/22</a:t>
            </a:fld>
            <a:endParaRPr lang="en-US"/>
          </a:p>
        </p:txBody>
      </p:sp>
      <p:sp>
        <p:nvSpPr>
          <p:cNvPr id="6" name="Footer Placeholder 5">
            <a:extLst>
              <a:ext uri="{FF2B5EF4-FFF2-40B4-BE49-F238E27FC236}">
                <a16:creationId xmlns:a16="http://schemas.microsoft.com/office/drawing/2014/main" id="{4BFEA0F1-0BA0-974D-AA33-BD433347F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A9722-B189-1C41-9ED9-F97168BF26B6}"/>
              </a:ext>
            </a:extLst>
          </p:cNvPr>
          <p:cNvSpPr>
            <a:spLocks noGrp="1"/>
          </p:cNvSpPr>
          <p:nvPr>
            <p:ph type="sldNum" sz="quarter" idx="12"/>
          </p:nvPr>
        </p:nvSpPr>
        <p:spPr/>
        <p:txBody>
          <a:bodyPr/>
          <a:lstStyle/>
          <a:p>
            <a:fld id="{585E7A39-23C3-9746-BC20-FC0DDFA7DA3D}" type="slidenum">
              <a:rPr lang="en-US" smtClean="0"/>
              <a:t>‹#›</a:t>
            </a:fld>
            <a:endParaRPr lang="en-US"/>
          </a:p>
        </p:txBody>
      </p:sp>
    </p:spTree>
    <p:extLst>
      <p:ext uri="{BB962C8B-B14F-4D97-AF65-F5344CB8AC3E}">
        <p14:creationId xmlns:p14="http://schemas.microsoft.com/office/powerpoint/2010/main" val="537698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B10DFB-906E-7048-932A-E79CFC76D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1EF65-FEA2-C84E-AA2E-3678AD23EF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52603-929D-9443-9E18-67593E43F4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6982F-DC61-424C-83EA-F2BC991122C4}" type="datetimeFigureOut">
              <a:rPr lang="en-US" smtClean="0"/>
              <a:t>5/17/22</a:t>
            </a:fld>
            <a:endParaRPr lang="en-US"/>
          </a:p>
        </p:txBody>
      </p:sp>
      <p:sp>
        <p:nvSpPr>
          <p:cNvPr id="5" name="Footer Placeholder 4">
            <a:extLst>
              <a:ext uri="{FF2B5EF4-FFF2-40B4-BE49-F238E27FC236}">
                <a16:creationId xmlns:a16="http://schemas.microsoft.com/office/drawing/2014/main" id="{4DE1C9AE-D3A1-7945-BFFE-F1ED7C1F7C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0D1523-0460-644A-8DE4-10745DD777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E7A39-23C3-9746-BC20-FC0DDFA7DA3D}" type="slidenum">
              <a:rPr lang="en-US" smtClean="0"/>
              <a:t>‹#›</a:t>
            </a:fld>
            <a:endParaRPr lang="en-US"/>
          </a:p>
        </p:txBody>
      </p:sp>
    </p:spTree>
    <p:extLst>
      <p:ext uri="{BB962C8B-B14F-4D97-AF65-F5344CB8AC3E}">
        <p14:creationId xmlns:p14="http://schemas.microsoft.com/office/powerpoint/2010/main" val="230265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84EC8-8C1F-C649-8ECE-2686053B5960}"/>
              </a:ext>
            </a:extLst>
          </p:cNvPr>
          <p:cNvSpPr>
            <a:spLocks noGrp="1"/>
          </p:cNvSpPr>
          <p:nvPr>
            <p:ph type="ctrTitle"/>
          </p:nvPr>
        </p:nvSpPr>
        <p:spPr/>
        <p:txBody>
          <a:bodyPr/>
          <a:lstStyle/>
          <a:p>
            <a:r>
              <a:rPr lang="en-US" dirty="0"/>
              <a:t>LPS Health Insurance Plans and Choices</a:t>
            </a:r>
          </a:p>
        </p:txBody>
      </p:sp>
      <p:sp>
        <p:nvSpPr>
          <p:cNvPr id="3" name="Subtitle 2">
            <a:extLst>
              <a:ext uri="{FF2B5EF4-FFF2-40B4-BE49-F238E27FC236}">
                <a16:creationId xmlns:a16="http://schemas.microsoft.com/office/drawing/2014/main" id="{3765E176-2F87-9541-985B-C0DF78FF3537}"/>
              </a:ext>
            </a:extLst>
          </p:cNvPr>
          <p:cNvSpPr>
            <a:spLocks noGrp="1"/>
          </p:cNvSpPr>
          <p:nvPr>
            <p:ph type="subTitle" idx="1"/>
          </p:nvPr>
        </p:nvSpPr>
        <p:spPr/>
        <p:txBody>
          <a:bodyPr/>
          <a:lstStyle/>
          <a:p>
            <a:r>
              <a:rPr lang="en-US" dirty="0"/>
              <a:t>Open Enrollment Ending 6/15 – Effective July 1, 2022</a:t>
            </a:r>
          </a:p>
        </p:txBody>
      </p:sp>
    </p:spTree>
    <p:extLst>
      <p:ext uri="{BB962C8B-B14F-4D97-AF65-F5344CB8AC3E}">
        <p14:creationId xmlns:p14="http://schemas.microsoft.com/office/powerpoint/2010/main" val="427673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DE5A-ECC3-524F-9854-DC1795DDCFBE}"/>
              </a:ext>
            </a:extLst>
          </p:cNvPr>
          <p:cNvSpPr>
            <a:spLocks noGrp="1"/>
          </p:cNvSpPr>
          <p:nvPr>
            <p:ph type="title"/>
          </p:nvPr>
        </p:nvSpPr>
        <p:spPr/>
        <p:txBody>
          <a:bodyPr/>
          <a:lstStyle/>
          <a:p>
            <a:r>
              <a:rPr lang="en-US" dirty="0"/>
              <a:t>Examples</a:t>
            </a:r>
          </a:p>
        </p:txBody>
      </p:sp>
      <p:sp>
        <p:nvSpPr>
          <p:cNvPr id="3" name="Content Placeholder 2">
            <a:extLst>
              <a:ext uri="{FF2B5EF4-FFF2-40B4-BE49-F238E27FC236}">
                <a16:creationId xmlns:a16="http://schemas.microsoft.com/office/drawing/2014/main" id="{74292A6E-2D45-4842-B84B-5357AC2DC718}"/>
              </a:ext>
            </a:extLst>
          </p:cNvPr>
          <p:cNvSpPr>
            <a:spLocks noGrp="1"/>
          </p:cNvSpPr>
          <p:nvPr>
            <p:ph idx="1"/>
          </p:nvPr>
        </p:nvSpPr>
        <p:spPr/>
        <p:txBody>
          <a:bodyPr>
            <a:normAutofit fontScale="92500" lnSpcReduction="10000"/>
          </a:bodyPr>
          <a:lstStyle/>
          <a:p>
            <a:r>
              <a:rPr lang="en-US" dirty="0"/>
              <a:t>Staff member making $75,000 with family coverage pays 5.5% of pay:</a:t>
            </a:r>
          </a:p>
          <a:p>
            <a:pPr lvl="1"/>
            <a:r>
              <a:rPr lang="en-US" dirty="0"/>
              <a:t>75,000*.055 = $4,125 yearly contribution </a:t>
            </a:r>
          </a:p>
          <a:p>
            <a:pPr lvl="1"/>
            <a:r>
              <a:rPr lang="en-US" dirty="0"/>
              <a:t>$4,125/20 = $206.25 per paycheck </a:t>
            </a:r>
          </a:p>
          <a:p>
            <a:pPr lvl="1"/>
            <a:endParaRPr lang="en-US" dirty="0"/>
          </a:p>
          <a:p>
            <a:r>
              <a:rPr lang="en-US" dirty="0"/>
              <a:t>Staff member making $90,000 with Parent/Child Coverage pays 3.9% of pay: </a:t>
            </a:r>
          </a:p>
          <a:p>
            <a:pPr lvl="1"/>
            <a:r>
              <a:rPr lang="en-US" dirty="0"/>
              <a:t>90,000*.039 = $3,510 yearly contribution</a:t>
            </a:r>
          </a:p>
          <a:p>
            <a:pPr lvl="1"/>
            <a:r>
              <a:rPr lang="en-US" dirty="0"/>
              <a:t>$3,510/20 = $175.50 per paycheck</a:t>
            </a:r>
          </a:p>
          <a:p>
            <a:pPr lvl="1"/>
            <a:endParaRPr lang="en-US" dirty="0"/>
          </a:p>
          <a:p>
            <a:r>
              <a:rPr lang="en-US" dirty="0"/>
              <a:t>Staff member making $35,000 with single coverage pays 1.7% of pay:</a:t>
            </a:r>
          </a:p>
          <a:p>
            <a:pPr lvl="1"/>
            <a:r>
              <a:rPr lang="en-US" dirty="0"/>
              <a:t>$35,000*.017 = $595</a:t>
            </a:r>
          </a:p>
          <a:p>
            <a:pPr lvl="1"/>
            <a:r>
              <a:rPr lang="en-US" dirty="0"/>
              <a:t>$595/20 = $29.75 per paycheck</a:t>
            </a:r>
          </a:p>
        </p:txBody>
      </p:sp>
    </p:spTree>
    <p:extLst>
      <p:ext uri="{BB962C8B-B14F-4D97-AF65-F5344CB8AC3E}">
        <p14:creationId xmlns:p14="http://schemas.microsoft.com/office/powerpoint/2010/main" val="49642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73CA-57A4-DF4A-95BE-89CE26739434}"/>
              </a:ext>
            </a:extLst>
          </p:cNvPr>
          <p:cNvSpPr>
            <a:spLocks noGrp="1"/>
          </p:cNvSpPr>
          <p:nvPr>
            <p:ph type="title"/>
          </p:nvPr>
        </p:nvSpPr>
        <p:spPr/>
        <p:txBody>
          <a:bodyPr/>
          <a:lstStyle/>
          <a:p>
            <a:r>
              <a:rPr lang="en-US" b="1" dirty="0"/>
              <a:t>Hybrid Plan – EHP Medical and Direct 15 Prescription</a:t>
            </a:r>
          </a:p>
        </p:txBody>
      </p:sp>
      <p:sp>
        <p:nvSpPr>
          <p:cNvPr id="3" name="Content Placeholder 2">
            <a:extLst>
              <a:ext uri="{FF2B5EF4-FFF2-40B4-BE49-F238E27FC236}">
                <a16:creationId xmlns:a16="http://schemas.microsoft.com/office/drawing/2014/main" id="{98084095-F1BB-EC41-8EB7-89F7BB7EBFAA}"/>
              </a:ext>
            </a:extLst>
          </p:cNvPr>
          <p:cNvSpPr>
            <a:spLocks noGrp="1"/>
          </p:cNvSpPr>
          <p:nvPr>
            <p:ph idx="1"/>
          </p:nvPr>
        </p:nvSpPr>
        <p:spPr/>
        <p:txBody>
          <a:bodyPr/>
          <a:lstStyle/>
          <a:p>
            <a:r>
              <a:rPr lang="en-US" sz="3200" dirty="0"/>
              <a:t>The goal of the Hybrid Plan is to offer LPS staff some flexibility in health insurance cost. It combines medical coverage of the EHP with the Prescription coverage of Direct 15. </a:t>
            </a:r>
          </a:p>
          <a:p>
            <a:endParaRPr lang="en-US" sz="3200" dirty="0"/>
          </a:p>
          <a:p>
            <a:r>
              <a:rPr lang="en-US" sz="3200" dirty="0"/>
              <a:t>Contribution amounts are deducted by adding the EHP contribution to the Direct 15 prescription contribution. (See next slides for charts and examples). </a:t>
            </a:r>
          </a:p>
          <a:p>
            <a:endParaRPr lang="en-US" dirty="0"/>
          </a:p>
          <a:p>
            <a:endParaRPr lang="en-US" dirty="0"/>
          </a:p>
        </p:txBody>
      </p:sp>
    </p:spTree>
    <p:extLst>
      <p:ext uri="{BB962C8B-B14F-4D97-AF65-F5344CB8AC3E}">
        <p14:creationId xmlns:p14="http://schemas.microsoft.com/office/powerpoint/2010/main" val="275135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C236E-48E5-134B-89BA-AD5473B5DA76}"/>
              </a:ext>
            </a:extLst>
          </p:cNvPr>
          <p:cNvSpPr>
            <a:spLocks noGrp="1"/>
          </p:cNvSpPr>
          <p:nvPr>
            <p:ph type="title"/>
          </p:nvPr>
        </p:nvSpPr>
        <p:spPr/>
        <p:txBody>
          <a:bodyPr/>
          <a:lstStyle/>
          <a:p>
            <a:r>
              <a:rPr lang="en-US" dirty="0"/>
              <a:t>Hybrid Plan Single Coverage - $44.02 per pay</a:t>
            </a:r>
          </a:p>
        </p:txBody>
      </p:sp>
      <p:sp>
        <p:nvSpPr>
          <p:cNvPr id="3" name="Content Placeholder 2">
            <a:extLst>
              <a:ext uri="{FF2B5EF4-FFF2-40B4-BE49-F238E27FC236}">
                <a16:creationId xmlns:a16="http://schemas.microsoft.com/office/drawing/2014/main" id="{FA083492-0BD4-F841-92F5-AE451C8BF73D}"/>
              </a:ext>
            </a:extLst>
          </p:cNvPr>
          <p:cNvSpPr>
            <a:spLocks noGrp="1"/>
          </p:cNvSpPr>
          <p:nvPr>
            <p:ph idx="1"/>
          </p:nvPr>
        </p:nvSpPr>
        <p:spPr>
          <a:xfrm>
            <a:off x="838200" y="1506783"/>
            <a:ext cx="10515600" cy="1820252"/>
          </a:xfrm>
        </p:spPr>
        <p:txBody>
          <a:bodyPr/>
          <a:lstStyle/>
          <a:p>
            <a:r>
              <a:rPr lang="en-US" dirty="0"/>
              <a:t>Staff member making $35,000 with single coverage pays 1.7% of pay:</a:t>
            </a:r>
          </a:p>
          <a:p>
            <a:pPr lvl="1"/>
            <a:r>
              <a:rPr lang="en-US" dirty="0"/>
              <a:t>$35,000*.017 = $595</a:t>
            </a:r>
          </a:p>
          <a:p>
            <a:pPr lvl="1"/>
            <a:r>
              <a:rPr lang="en-US" dirty="0"/>
              <a:t>$595/20 = $29.75 per paycheck </a:t>
            </a:r>
          </a:p>
          <a:p>
            <a:r>
              <a:rPr lang="en-US" dirty="0"/>
              <a:t>THEN you add the prescription contribution. $14.27 per paycheck</a:t>
            </a:r>
          </a:p>
          <a:p>
            <a:pPr marL="457200" lvl="1" indent="0">
              <a:buNone/>
            </a:pPr>
            <a:endParaRPr lang="en-US" dirty="0"/>
          </a:p>
          <a:p>
            <a:endParaRPr lang="en-US" dirty="0"/>
          </a:p>
        </p:txBody>
      </p:sp>
      <p:pic>
        <p:nvPicPr>
          <p:cNvPr id="5" name="Picture 4" descr="Table&#10;&#10;Description automatically generated">
            <a:extLst>
              <a:ext uri="{FF2B5EF4-FFF2-40B4-BE49-F238E27FC236}">
                <a16:creationId xmlns:a16="http://schemas.microsoft.com/office/drawing/2014/main" id="{942B4B92-AC1E-014F-9EE1-66034C48C403}"/>
              </a:ext>
            </a:extLst>
          </p:cNvPr>
          <p:cNvPicPr>
            <a:picLocks noChangeAspect="1"/>
          </p:cNvPicPr>
          <p:nvPr/>
        </p:nvPicPr>
        <p:blipFill>
          <a:blip r:embed="rId2"/>
          <a:stretch>
            <a:fillRect/>
          </a:stretch>
        </p:blipFill>
        <p:spPr>
          <a:xfrm>
            <a:off x="2989263" y="3530965"/>
            <a:ext cx="7783513" cy="2973999"/>
          </a:xfrm>
          <a:prstGeom prst="rect">
            <a:avLst/>
          </a:prstGeom>
        </p:spPr>
      </p:pic>
      <p:sp>
        <p:nvSpPr>
          <p:cNvPr id="6" name="TextBox 5">
            <a:extLst>
              <a:ext uri="{FF2B5EF4-FFF2-40B4-BE49-F238E27FC236}">
                <a16:creationId xmlns:a16="http://schemas.microsoft.com/office/drawing/2014/main" id="{8FF1E835-3E94-BD40-A37B-8D9261C9BD26}"/>
              </a:ext>
            </a:extLst>
          </p:cNvPr>
          <p:cNvSpPr txBox="1"/>
          <p:nvPr/>
        </p:nvSpPr>
        <p:spPr>
          <a:xfrm>
            <a:off x="656492" y="3645877"/>
            <a:ext cx="2168770" cy="2831544"/>
          </a:xfrm>
          <a:prstGeom prst="rect">
            <a:avLst/>
          </a:prstGeom>
          <a:noFill/>
        </p:spPr>
        <p:txBody>
          <a:bodyPr wrap="square" rtlCol="0">
            <a:spAutoFit/>
          </a:bodyPr>
          <a:lstStyle/>
          <a:p>
            <a:r>
              <a:rPr lang="en-US" sz="2000" dirty="0"/>
              <a:t>Compared to $67.22 per pay on Direct 15.</a:t>
            </a:r>
          </a:p>
          <a:p>
            <a:endParaRPr lang="en-US" sz="2000" dirty="0"/>
          </a:p>
          <a:p>
            <a:r>
              <a:rPr lang="en-US" sz="2000" b="1" dirty="0"/>
              <a:t>Savings of $23.20 per pay.  </a:t>
            </a:r>
          </a:p>
          <a:p>
            <a:endParaRPr lang="en-US" sz="2000" b="1" dirty="0"/>
          </a:p>
          <a:p>
            <a:r>
              <a:rPr lang="en-US" sz="2000" b="1" dirty="0"/>
              <a:t>$464 per year</a:t>
            </a:r>
          </a:p>
          <a:p>
            <a:endParaRPr lang="en-US" dirty="0"/>
          </a:p>
        </p:txBody>
      </p:sp>
    </p:spTree>
    <p:extLst>
      <p:ext uri="{BB962C8B-B14F-4D97-AF65-F5344CB8AC3E}">
        <p14:creationId xmlns:p14="http://schemas.microsoft.com/office/powerpoint/2010/main" val="196533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8887-9998-9342-97A6-A45FC1426B9B}"/>
              </a:ext>
            </a:extLst>
          </p:cNvPr>
          <p:cNvSpPr>
            <a:spLocks noGrp="1"/>
          </p:cNvSpPr>
          <p:nvPr>
            <p:ph type="title"/>
          </p:nvPr>
        </p:nvSpPr>
        <p:spPr/>
        <p:txBody>
          <a:bodyPr>
            <a:normAutofit/>
          </a:bodyPr>
          <a:lstStyle/>
          <a:p>
            <a:r>
              <a:rPr lang="en-US" sz="4000" dirty="0"/>
              <a:t>Hybrid Parent Child Coverage -  $281.39 per pay.</a:t>
            </a:r>
          </a:p>
        </p:txBody>
      </p:sp>
      <p:sp>
        <p:nvSpPr>
          <p:cNvPr id="3" name="Content Placeholder 2">
            <a:extLst>
              <a:ext uri="{FF2B5EF4-FFF2-40B4-BE49-F238E27FC236}">
                <a16:creationId xmlns:a16="http://schemas.microsoft.com/office/drawing/2014/main" id="{1CDF832E-8F17-344C-A912-A04C610B707E}"/>
              </a:ext>
            </a:extLst>
          </p:cNvPr>
          <p:cNvSpPr>
            <a:spLocks noGrp="1"/>
          </p:cNvSpPr>
          <p:nvPr>
            <p:ph idx="1"/>
          </p:nvPr>
        </p:nvSpPr>
        <p:spPr>
          <a:xfrm>
            <a:off x="838200" y="1382712"/>
            <a:ext cx="10515600" cy="2046288"/>
          </a:xfrm>
        </p:spPr>
        <p:txBody>
          <a:bodyPr>
            <a:normAutofit lnSpcReduction="10000"/>
          </a:bodyPr>
          <a:lstStyle/>
          <a:p>
            <a:r>
              <a:rPr lang="en-US" dirty="0"/>
              <a:t>Staff member making $90,000 with Parent/Child Coverage pays 3.9% of pay: </a:t>
            </a:r>
          </a:p>
          <a:p>
            <a:pPr lvl="1"/>
            <a:r>
              <a:rPr lang="en-US" dirty="0"/>
              <a:t>90,000*.039 = $3,510 yearly contribution</a:t>
            </a:r>
          </a:p>
          <a:p>
            <a:pPr lvl="1"/>
            <a:r>
              <a:rPr lang="en-US" dirty="0"/>
              <a:t>$3,510/20 = $175.50 per paycheck</a:t>
            </a:r>
          </a:p>
          <a:p>
            <a:r>
              <a:rPr lang="en-US" dirty="0"/>
              <a:t>THEN you add the prescription coverage. - $105.89 per paycheck</a:t>
            </a:r>
          </a:p>
          <a:p>
            <a:endParaRPr lang="en-US" dirty="0"/>
          </a:p>
          <a:p>
            <a:endParaRPr lang="en-US" dirty="0"/>
          </a:p>
        </p:txBody>
      </p:sp>
      <p:pic>
        <p:nvPicPr>
          <p:cNvPr id="5" name="Picture 4" descr="Table&#10;&#10;Description automatically generated">
            <a:extLst>
              <a:ext uri="{FF2B5EF4-FFF2-40B4-BE49-F238E27FC236}">
                <a16:creationId xmlns:a16="http://schemas.microsoft.com/office/drawing/2014/main" id="{3DECDAE1-35C3-7E4C-B799-84B30A2051DC}"/>
              </a:ext>
            </a:extLst>
          </p:cNvPr>
          <p:cNvPicPr>
            <a:picLocks noChangeAspect="1"/>
          </p:cNvPicPr>
          <p:nvPr/>
        </p:nvPicPr>
        <p:blipFill>
          <a:blip r:embed="rId2"/>
          <a:stretch>
            <a:fillRect/>
          </a:stretch>
        </p:blipFill>
        <p:spPr>
          <a:xfrm>
            <a:off x="2512036" y="3429000"/>
            <a:ext cx="8496300" cy="3048000"/>
          </a:xfrm>
          <a:prstGeom prst="rect">
            <a:avLst/>
          </a:prstGeom>
        </p:spPr>
      </p:pic>
      <p:sp>
        <p:nvSpPr>
          <p:cNvPr id="6" name="TextBox 5">
            <a:extLst>
              <a:ext uri="{FF2B5EF4-FFF2-40B4-BE49-F238E27FC236}">
                <a16:creationId xmlns:a16="http://schemas.microsoft.com/office/drawing/2014/main" id="{0D60FFFF-5386-3F48-81D3-FE007A32BC1C}"/>
              </a:ext>
            </a:extLst>
          </p:cNvPr>
          <p:cNvSpPr txBox="1"/>
          <p:nvPr/>
        </p:nvSpPr>
        <p:spPr>
          <a:xfrm>
            <a:off x="407744" y="3429000"/>
            <a:ext cx="1828800" cy="3170099"/>
          </a:xfrm>
          <a:prstGeom prst="rect">
            <a:avLst/>
          </a:prstGeom>
          <a:noFill/>
        </p:spPr>
        <p:txBody>
          <a:bodyPr wrap="square" rtlCol="0">
            <a:spAutoFit/>
          </a:bodyPr>
          <a:lstStyle/>
          <a:p>
            <a:r>
              <a:rPr lang="en-US" sz="2000" dirty="0"/>
              <a:t>Compared to $346.75 per pay on Direct 15.</a:t>
            </a:r>
          </a:p>
          <a:p>
            <a:endParaRPr lang="en-US" sz="2000" dirty="0"/>
          </a:p>
          <a:p>
            <a:r>
              <a:rPr lang="en-US" sz="2000" b="1" dirty="0"/>
              <a:t>Savings of $65.36 per pay.  </a:t>
            </a:r>
          </a:p>
          <a:p>
            <a:endParaRPr lang="en-US" sz="2000" b="1" dirty="0"/>
          </a:p>
          <a:p>
            <a:r>
              <a:rPr lang="en-US" sz="2000" b="1" dirty="0"/>
              <a:t>$1307.20 per year</a:t>
            </a:r>
          </a:p>
        </p:txBody>
      </p:sp>
    </p:spTree>
    <p:extLst>
      <p:ext uri="{BB962C8B-B14F-4D97-AF65-F5344CB8AC3E}">
        <p14:creationId xmlns:p14="http://schemas.microsoft.com/office/powerpoint/2010/main" val="3783929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6B2F-6B27-D645-A959-10D20FD0BADC}"/>
              </a:ext>
            </a:extLst>
          </p:cNvPr>
          <p:cNvSpPr>
            <a:spLocks noGrp="1"/>
          </p:cNvSpPr>
          <p:nvPr>
            <p:ph type="title"/>
          </p:nvPr>
        </p:nvSpPr>
        <p:spPr/>
        <p:txBody>
          <a:bodyPr/>
          <a:lstStyle/>
          <a:p>
            <a:r>
              <a:rPr lang="en-US" dirty="0"/>
              <a:t>Hybrid 2 Adult Coverage - $224.89 per pay </a:t>
            </a:r>
          </a:p>
        </p:txBody>
      </p:sp>
      <p:sp>
        <p:nvSpPr>
          <p:cNvPr id="3" name="Content Placeholder 2">
            <a:extLst>
              <a:ext uri="{FF2B5EF4-FFF2-40B4-BE49-F238E27FC236}">
                <a16:creationId xmlns:a16="http://schemas.microsoft.com/office/drawing/2014/main" id="{EC4DFC7E-8A2A-C84D-985E-B87B037A85A3}"/>
              </a:ext>
            </a:extLst>
          </p:cNvPr>
          <p:cNvSpPr>
            <a:spLocks noGrp="1"/>
          </p:cNvSpPr>
          <p:nvPr>
            <p:ph idx="1"/>
          </p:nvPr>
        </p:nvSpPr>
        <p:spPr>
          <a:xfrm>
            <a:off x="838200" y="1403594"/>
            <a:ext cx="10515600" cy="2025406"/>
          </a:xfrm>
        </p:spPr>
        <p:txBody>
          <a:bodyPr>
            <a:normAutofit lnSpcReduction="10000"/>
          </a:bodyPr>
          <a:lstStyle/>
          <a:p>
            <a:r>
              <a:rPr lang="en-US" dirty="0"/>
              <a:t>Staff member making $65,000 with 2 Adult Coverage pays 4.4% of pay: </a:t>
            </a:r>
          </a:p>
          <a:p>
            <a:pPr lvl="1"/>
            <a:r>
              <a:rPr lang="en-US" dirty="0"/>
              <a:t>65,000*.044 = $2,860 yearly contribution</a:t>
            </a:r>
          </a:p>
          <a:p>
            <a:pPr lvl="1"/>
            <a:r>
              <a:rPr lang="en-US" dirty="0"/>
              <a:t>$2,860/20 = $143 per paycheck</a:t>
            </a:r>
          </a:p>
          <a:p>
            <a:r>
              <a:rPr lang="en-US" dirty="0"/>
              <a:t>THEN you add the prescription coverage. - $81.19 per paycheck</a:t>
            </a:r>
          </a:p>
          <a:p>
            <a:endParaRPr lang="en-US" dirty="0"/>
          </a:p>
        </p:txBody>
      </p:sp>
      <p:pic>
        <p:nvPicPr>
          <p:cNvPr id="5" name="Picture 4" descr="Table&#10;&#10;Description automatically generated">
            <a:extLst>
              <a:ext uri="{FF2B5EF4-FFF2-40B4-BE49-F238E27FC236}">
                <a16:creationId xmlns:a16="http://schemas.microsoft.com/office/drawing/2014/main" id="{DAC020BD-0219-C742-861D-7AE58A29D41D}"/>
              </a:ext>
            </a:extLst>
          </p:cNvPr>
          <p:cNvPicPr>
            <a:picLocks noChangeAspect="1"/>
          </p:cNvPicPr>
          <p:nvPr/>
        </p:nvPicPr>
        <p:blipFill>
          <a:blip r:embed="rId2"/>
          <a:stretch>
            <a:fillRect/>
          </a:stretch>
        </p:blipFill>
        <p:spPr>
          <a:xfrm>
            <a:off x="3412148" y="3429000"/>
            <a:ext cx="8534400" cy="3136900"/>
          </a:xfrm>
          <a:prstGeom prst="rect">
            <a:avLst/>
          </a:prstGeom>
        </p:spPr>
      </p:pic>
      <p:sp>
        <p:nvSpPr>
          <p:cNvPr id="6" name="TextBox 5">
            <a:extLst>
              <a:ext uri="{FF2B5EF4-FFF2-40B4-BE49-F238E27FC236}">
                <a16:creationId xmlns:a16="http://schemas.microsoft.com/office/drawing/2014/main" id="{FE216857-7A13-884C-B4DF-5F3F202138C5}"/>
              </a:ext>
            </a:extLst>
          </p:cNvPr>
          <p:cNvSpPr txBox="1"/>
          <p:nvPr/>
        </p:nvSpPr>
        <p:spPr>
          <a:xfrm>
            <a:off x="838200" y="3529013"/>
            <a:ext cx="2362200" cy="2554545"/>
          </a:xfrm>
          <a:prstGeom prst="rect">
            <a:avLst/>
          </a:prstGeom>
          <a:noFill/>
        </p:spPr>
        <p:txBody>
          <a:bodyPr wrap="square" rtlCol="0">
            <a:spAutoFit/>
          </a:bodyPr>
          <a:lstStyle/>
          <a:p>
            <a:r>
              <a:rPr lang="en-US" sz="2000" dirty="0"/>
              <a:t>Compared to $330.71 per pay on Direct 15.</a:t>
            </a:r>
          </a:p>
          <a:p>
            <a:endParaRPr lang="en-US" sz="2000" dirty="0"/>
          </a:p>
          <a:p>
            <a:r>
              <a:rPr lang="en-US" sz="2000" b="1" dirty="0"/>
              <a:t>Savings of $105.82 per pay.  </a:t>
            </a:r>
          </a:p>
          <a:p>
            <a:endParaRPr lang="en-US" sz="2000" b="1" dirty="0"/>
          </a:p>
          <a:p>
            <a:r>
              <a:rPr lang="en-US" sz="2000" b="1" dirty="0"/>
              <a:t>$2,116.4 per year</a:t>
            </a:r>
          </a:p>
        </p:txBody>
      </p:sp>
    </p:spTree>
    <p:extLst>
      <p:ext uri="{BB962C8B-B14F-4D97-AF65-F5344CB8AC3E}">
        <p14:creationId xmlns:p14="http://schemas.microsoft.com/office/powerpoint/2010/main" val="3265706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6B2F-6B27-D645-A959-10D20FD0BADC}"/>
              </a:ext>
            </a:extLst>
          </p:cNvPr>
          <p:cNvSpPr>
            <a:spLocks noGrp="1"/>
          </p:cNvSpPr>
          <p:nvPr>
            <p:ph type="title"/>
          </p:nvPr>
        </p:nvSpPr>
        <p:spPr>
          <a:xfrm>
            <a:off x="838200" y="273843"/>
            <a:ext cx="10515600" cy="1325563"/>
          </a:xfrm>
        </p:spPr>
        <p:txBody>
          <a:bodyPr/>
          <a:lstStyle/>
          <a:p>
            <a:r>
              <a:rPr lang="en-US" dirty="0"/>
              <a:t>Hybrid Family Coverage - $287.44 per pay </a:t>
            </a:r>
          </a:p>
        </p:txBody>
      </p:sp>
      <p:sp>
        <p:nvSpPr>
          <p:cNvPr id="3" name="Content Placeholder 2">
            <a:extLst>
              <a:ext uri="{FF2B5EF4-FFF2-40B4-BE49-F238E27FC236}">
                <a16:creationId xmlns:a16="http://schemas.microsoft.com/office/drawing/2014/main" id="{EC4DFC7E-8A2A-C84D-985E-B87B037A85A3}"/>
              </a:ext>
            </a:extLst>
          </p:cNvPr>
          <p:cNvSpPr>
            <a:spLocks noGrp="1"/>
          </p:cNvSpPr>
          <p:nvPr>
            <p:ph idx="1"/>
          </p:nvPr>
        </p:nvSpPr>
        <p:spPr>
          <a:xfrm>
            <a:off x="838200" y="1403594"/>
            <a:ext cx="10515600" cy="2025406"/>
          </a:xfrm>
        </p:spPr>
        <p:txBody>
          <a:bodyPr>
            <a:normAutofit/>
          </a:bodyPr>
          <a:lstStyle/>
          <a:p>
            <a:r>
              <a:rPr lang="en-US" dirty="0"/>
              <a:t>Staff member making $75,000 with family coverage pays 5.5% of pay:</a:t>
            </a:r>
          </a:p>
          <a:p>
            <a:pPr lvl="1"/>
            <a:r>
              <a:rPr lang="en-US" dirty="0"/>
              <a:t>75,000*.055 = $4,125 yearly contribution </a:t>
            </a:r>
          </a:p>
          <a:p>
            <a:pPr lvl="1"/>
            <a:r>
              <a:rPr lang="en-US" dirty="0"/>
              <a:t>$4,125/20 = $206.25 per paycheck </a:t>
            </a:r>
          </a:p>
          <a:p>
            <a:r>
              <a:rPr lang="en-US" dirty="0"/>
              <a:t>THEN you add the prescription coverage. - $81.19 per paycheck</a:t>
            </a:r>
          </a:p>
          <a:p>
            <a:endParaRPr lang="en-US" dirty="0"/>
          </a:p>
        </p:txBody>
      </p:sp>
      <p:sp>
        <p:nvSpPr>
          <p:cNvPr id="6" name="TextBox 5">
            <a:extLst>
              <a:ext uri="{FF2B5EF4-FFF2-40B4-BE49-F238E27FC236}">
                <a16:creationId xmlns:a16="http://schemas.microsoft.com/office/drawing/2014/main" id="{FE216857-7A13-884C-B4DF-5F3F202138C5}"/>
              </a:ext>
            </a:extLst>
          </p:cNvPr>
          <p:cNvSpPr txBox="1"/>
          <p:nvPr/>
        </p:nvSpPr>
        <p:spPr>
          <a:xfrm>
            <a:off x="838200" y="3529013"/>
            <a:ext cx="2362200" cy="2554545"/>
          </a:xfrm>
          <a:prstGeom prst="rect">
            <a:avLst/>
          </a:prstGeom>
          <a:noFill/>
        </p:spPr>
        <p:txBody>
          <a:bodyPr wrap="square" rtlCol="0">
            <a:spAutoFit/>
          </a:bodyPr>
          <a:lstStyle/>
          <a:p>
            <a:r>
              <a:rPr lang="en-US" sz="2000" dirty="0"/>
              <a:t>Compared to $393.09 per pay on Direct 15.</a:t>
            </a:r>
          </a:p>
          <a:p>
            <a:endParaRPr lang="en-US" sz="2000" dirty="0"/>
          </a:p>
          <a:p>
            <a:r>
              <a:rPr lang="en-US" sz="2000" b="1" dirty="0"/>
              <a:t>Savings of $105.65 per pay.  </a:t>
            </a:r>
          </a:p>
          <a:p>
            <a:endParaRPr lang="en-US" sz="2000" b="1" dirty="0"/>
          </a:p>
          <a:p>
            <a:r>
              <a:rPr lang="en-US" sz="2000" b="1" dirty="0"/>
              <a:t>$2,113 per year</a:t>
            </a:r>
          </a:p>
        </p:txBody>
      </p:sp>
      <p:pic>
        <p:nvPicPr>
          <p:cNvPr id="7" name="Picture 6" descr="Table&#10;&#10;Description automatically generated">
            <a:extLst>
              <a:ext uri="{FF2B5EF4-FFF2-40B4-BE49-F238E27FC236}">
                <a16:creationId xmlns:a16="http://schemas.microsoft.com/office/drawing/2014/main" id="{B4E7AD16-FDA8-5646-97D5-EDFA677D5100}"/>
              </a:ext>
            </a:extLst>
          </p:cNvPr>
          <p:cNvPicPr>
            <a:picLocks noChangeAspect="1"/>
          </p:cNvPicPr>
          <p:nvPr/>
        </p:nvPicPr>
        <p:blipFill>
          <a:blip r:embed="rId2"/>
          <a:stretch>
            <a:fillRect/>
          </a:stretch>
        </p:blipFill>
        <p:spPr>
          <a:xfrm>
            <a:off x="3200400" y="3120781"/>
            <a:ext cx="8458200" cy="3594100"/>
          </a:xfrm>
          <a:prstGeom prst="rect">
            <a:avLst/>
          </a:prstGeom>
        </p:spPr>
      </p:pic>
    </p:spTree>
    <p:extLst>
      <p:ext uri="{BB962C8B-B14F-4D97-AF65-F5344CB8AC3E}">
        <p14:creationId xmlns:p14="http://schemas.microsoft.com/office/powerpoint/2010/main" val="342086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CC8A-115B-784B-A684-BBAC2BB0A34F}"/>
              </a:ext>
            </a:extLst>
          </p:cNvPr>
          <p:cNvSpPr>
            <a:spLocks noGrp="1"/>
          </p:cNvSpPr>
          <p:nvPr>
            <p:ph type="title"/>
          </p:nvPr>
        </p:nvSpPr>
        <p:spPr/>
        <p:txBody>
          <a:bodyPr/>
          <a:lstStyle/>
          <a:p>
            <a:r>
              <a:rPr lang="en-US" dirty="0"/>
              <a:t>THE BEST PART</a:t>
            </a:r>
          </a:p>
        </p:txBody>
      </p:sp>
      <p:sp>
        <p:nvSpPr>
          <p:cNvPr id="3" name="Content Placeholder 2">
            <a:extLst>
              <a:ext uri="{FF2B5EF4-FFF2-40B4-BE49-F238E27FC236}">
                <a16:creationId xmlns:a16="http://schemas.microsoft.com/office/drawing/2014/main" id="{724F7500-E6CB-D94E-A850-C8A1341BFB1A}"/>
              </a:ext>
            </a:extLst>
          </p:cNvPr>
          <p:cNvSpPr>
            <a:spLocks noGrp="1"/>
          </p:cNvSpPr>
          <p:nvPr>
            <p:ph idx="1"/>
          </p:nvPr>
        </p:nvSpPr>
        <p:spPr/>
        <p:txBody>
          <a:bodyPr/>
          <a:lstStyle/>
          <a:p>
            <a:r>
              <a:rPr lang="en-US" sz="4000" dirty="0"/>
              <a:t>This is one of two open enrollment periods we have this year! If you decide to switch your plan and are unhappy with it, you can switch back again during open enrollment in October/November with an effective date of January 1! </a:t>
            </a:r>
          </a:p>
          <a:p>
            <a:endParaRPr lang="en-US" dirty="0"/>
          </a:p>
          <a:p>
            <a:endParaRPr lang="en-US" dirty="0"/>
          </a:p>
        </p:txBody>
      </p:sp>
    </p:spTree>
    <p:extLst>
      <p:ext uri="{BB962C8B-B14F-4D97-AF65-F5344CB8AC3E}">
        <p14:creationId xmlns:p14="http://schemas.microsoft.com/office/powerpoint/2010/main" val="291564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DA18B-6E9F-6540-BC75-A3D1BECC19CA}"/>
              </a:ext>
            </a:extLst>
          </p:cNvPr>
          <p:cNvSpPr>
            <a:spLocks noGrp="1"/>
          </p:cNvSpPr>
          <p:nvPr>
            <p:ph type="title"/>
          </p:nvPr>
        </p:nvSpPr>
        <p:spPr/>
        <p:txBody>
          <a:bodyPr/>
          <a:lstStyle/>
          <a:p>
            <a:r>
              <a:rPr lang="en-US" dirty="0"/>
              <a:t>Aetna Direct Access 10 or 15</a:t>
            </a:r>
          </a:p>
        </p:txBody>
      </p:sp>
      <p:sp>
        <p:nvSpPr>
          <p:cNvPr id="3" name="Content Placeholder 2">
            <a:extLst>
              <a:ext uri="{FF2B5EF4-FFF2-40B4-BE49-F238E27FC236}">
                <a16:creationId xmlns:a16="http://schemas.microsoft.com/office/drawing/2014/main" id="{22B6B197-1D9C-7943-8544-80ACB2D53DB9}"/>
              </a:ext>
            </a:extLst>
          </p:cNvPr>
          <p:cNvSpPr>
            <a:spLocks noGrp="1"/>
          </p:cNvSpPr>
          <p:nvPr>
            <p:ph idx="1"/>
          </p:nvPr>
        </p:nvSpPr>
        <p:spPr/>
        <p:txBody>
          <a:bodyPr>
            <a:normAutofit/>
          </a:bodyPr>
          <a:lstStyle/>
          <a:p>
            <a:r>
              <a:rPr lang="en-US" sz="3200" dirty="0"/>
              <a:t>These plans are the most robust plans offered by LPS. </a:t>
            </a:r>
          </a:p>
          <a:p>
            <a:endParaRPr lang="en-US" sz="3200" dirty="0"/>
          </a:p>
          <a:p>
            <a:r>
              <a:rPr lang="en-US" sz="3200" dirty="0"/>
              <a:t>Member contribution is based on a percentage of the premium. The higher a staff member’s salary, the higher the contribution (See next slides for examples)</a:t>
            </a:r>
          </a:p>
          <a:p>
            <a:endParaRPr lang="en-US" sz="3200" dirty="0"/>
          </a:p>
          <a:p>
            <a:r>
              <a:rPr lang="en-US" sz="3200" dirty="0"/>
              <a:t>Rates will change yearly based on the cost of the premiums.</a:t>
            </a:r>
          </a:p>
        </p:txBody>
      </p:sp>
    </p:spTree>
    <p:extLst>
      <p:ext uri="{BB962C8B-B14F-4D97-AF65-F5344CB8AC3E}">
        <p14:creationId xmlns:p14="http://schemas.microsoft.com/office/powerpoint/2010/main" val="160521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F2674-0410-B742-AFF0-65833815CB16}"/>
              </a:ext>
            </a:extLst>
          </p:cNvPr>
          <p:cNvSpPr>
            <a:spLocks noGrp="1"/>
          </p:cNvSpPr>
          <p:nvPr>
            <p:ph type="title"/>
          </p:nvPr>
        </p:nvSpPr>
        <p:spPr/>
        <p:txBody>
          <a:bodyPr/>
          <a:lstStyle/>
          <a:p>
            <a:r>
              <a:rPr lang="en-US" dirty="0"/>
              <a:t>How to read the charts! </a:t>
            </a:r>
          </a:p>
        </p:txBody>
      </p:sp>
      <p:sp>
        <p:nvSpPr>
          <p:cNvPr id="3" name="Content Placeholder 2">
            <a:extLst>
              <a:ext uri="{FF2B5EF4-FFF2-40B4-BE49-F238E27FC236}">
                <a16:creationId xmlns:a16="http://schemas.microsoft.com/office/drawing/2014/main" id="{2852DC09-22E7-D149-868D-0F13A1AA3DA7}"/>
              </a:ext>
            </a:extLst>
          </p:cNvPr>
          <p:cNvSpPr>
            <a:spLocks noGrp="1"/>
          </p:cNvSpPr>
          <p:nvPr>
            <p:ph idx="1"/>
          </p:nvPr>
        </p:nvSpPr>
        <p:spPr/>
        <p:txBody>
          <a:bodyPr>
            <a:normAutofit/>
          </a:bodyPr>
          <a:lstStyle/>
          <a:p>
            <a:r>
              <a:rPr lang="en-US" sz="3200" dirty="0"/>
              <a:t>Find the coverage type you’ll need. (Single, 2 Adult, Parent/Child, Family)</a:t>
            </a:r>
          </a:p>
          <a:p>
            <a:endParaRPr lang="en-US" sz="3200" dirty="0"/>
          </a:p>
          <a:p>
            <a:r>
              <a:rPr lang="en-US" sz="3200" dirty="0"/>
              <a:t>Find the range that includes your salary for the 22-23 school year. (Check the new guides on the website for more info)</a:t>
            </a:r>
          </a:p>
          <a:p>
            <a:endParaRPr lang="en-US" sz="3200" dirty="0"/>
          </a:p>
          <a:p>
            <a:r>
              <a:rPr lang="en-US" sz="3200" dirty="0"/>
              <a:t>Slide your mouse to the right until you hit 20 pays (10-month employee) or 24 pays (12-month employee) </a:t>
            </a:r>
          </a:p>
        </p:txBody>
      </p:sp>
    </p:spTree>
    <p:extLst>
      <p:ext uri="{BB962C8B-B14F-4D97-AF65-F5344CB8AC3E}">
        <p14:creationId xmlns:p14="http://schemas.microsoft.com/office/powerpoint/2010/main" val="131651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806C-80D2-0547-8062-29B634587B64}"/>
              </a:ext>
            </a:extLst>
          </p:cNvPr>
          <p:cNvSpPr>
            <a:spLocks noGrp="1"/>
          </p:cNvSpPr>
          <p:nvPr>
            <p:ph type="title"/>
          </p:nvPr>
        </p:nvSpPr>
        <p:spPr/>
        <p:txBody>
          <a:bodyPr/>
          <a:lstStyle/>
          <a:p>
            <a:r>
              <a:rPr lang="en-US" dirty="0"/>
              <a:t>Direct 15 – Single Coverage Chart</a:t>
            </a:r>
          </a:p>
        </p:txBody>
      </p:sp>
      <p:pic>
        <p:nvPicPr>
          <p:cNvPr id="5" name="Content Placeholder 4" descr="Table&#10;&#10;Description automatically generated">
            <a:extLst>
              <a:ext uri="{FF2B5EF4-FFF2-40B4-BE49-F238E27FC236}">
                <a16:creationId xmlns:a16="http://schemas.microsoft.com/office/drawing/2014/main" id="{EBDC07E9-7699-B142-8FE1-6986571D817C}"/>
              </a:ext>
            </a:extLst>
          </p:cNvPr>
          <p:cNvPicPr>
            <a:picLocks noGrp="1" noChangeAspect="1"/>
          </p:cNvPicPr>
          <p:nvPr>
            <p:ph idx="1"/>
          </p:nvPr>
        </p:nvPicPr>
        <p:blipFill>
          <a:blip r:embed="rId2"/>
          <a:stretch>
            <a:fillRect/>
          </a:stretch>
        </p:blipFill>
        <p:spPr>
          <a:xfrm>
            <a:off x="838200" y="2181664"/>
            <a:ext cx="10515600" cy="3639260"/>
          </a:xfrm>
        </p:spPr>
      </p:pic>
    </p:spTree>
    <p:extLst>
      <p:ext uri="{BB962C8B-B14F-4D97-AF65-F5344CB8AC3E}">
        <p14:creationId xmlns:p14="http://schemas.microsoft.com/office/powerpoint/2010/main" val="38992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0046-E950-2645-AE6F-0D9F600F1C03}"/>
              </a:ext>
            </a:extLst>
          </p:cNvPr>
          <p:cNvSpPr>
            <a:spLocks noGrp="1"/>
          </p:cNvSpPr>
          <p:nvPr>
            <p:ph type="title"/>
          </p:nvPr>
        </p:nvSpPr>
        <p:spPr/>
        <p:txBody>
          <a:bodyPr/>
          <a:lstStyle/>
          <a:p>
            <a:r>
              <a:rPr lang="en-US" dirty="0"/>
              <a:t>Direct 15 – 2 Adult Coverage Chart</a:t>
            </a:r>
          </a:p>
        </p:txBody>
      </p:sp>
      <p:pic>
        <p:nvPicPr>
          <p:cNvPr id="5" name="Content Placeholder 4" descr="Table&#10;&#10;Description automatically generated">
            <a:extLst>
              <a:ext uri="{FF2B5EF4-FFF2-40B4-BE49-F238E27FC236}">
                <a16:creationId xmlns:a16="http://schemas.microsoft.com/office/drawing/2014/main" id="{CF207607-9154-9140-990C-F7F03CCEB65A}"/>
              </a:ext>
            </a:extLst>
          </p:cNvPr>
          <p:cNvPicPr>
            <a:picLocks noGrp="1" noChangeAspect="1"/>
          </p:cNvPicPr>
          <p:nvPr>
            <p:ph idx="1"/>
          </p:nvPr>
        </p:nvPicPr>
        <p:blipFill>
          <a:blip r:embed="rId2"/>
          <a:stretch>
            <a:fillRect/>
          </a:stretch>
        </p:blipFill>
        <p:spPr>
          <a:xfrm>
            <a:off x="838200" y="2192372"/>
            <a:ext cx="10515600" cy="3617843"/>
          </a:xfrm>
        </p:spPr>
      </p:pic>
    </p:spTree>
    <p:extLst>
      <p:ext uri="{BB962C8B-B14F-4D97-AF65-F5344CB8AC3E}">
        <p14:creationId xmlns:p14="http://schemas.microsoft.com/office/powerpoint/2010/main" val="1346495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22DD-F39B-D142-9EBF-3B48B55BB19C}"/>
              </a:ext>
            </a:extLst>
          </p:cNvPr>
          <p:cNvSpPr>
            <a:spLocks noGrp="1"/>
          </p:cNvSpPr>
          <p:nvPr>
            <p:ph type="title"/>
          </p:nvPr>
        </p:nvSpPr>
        <p:spPr/>
        <p:txBody>
          <a:bodyPr/>
          <a:lstStyle/>
          <a:p>
            <a:r>
              <a:rPr lang="en-US" dirty="0"/>
              <a:t>Direct 15 – Parent/Child Coverage Chart</a:t>
            </a:r>
          </a:p>
        </p:txBody>
      </p:sp>
      <p:pic>
        <p:nvPicPr>
          <p:cNvPr id="5" name="Content Placeholder 4" descr="Table&#10;&#10;Description automatically generated">
            <a:extLst>
              <a:ext uri="{FF2B5EF4-FFF2-40B4-BE49-F238E27FC236}">
                <a16:creationId xmlns:a16="http://schemas.microsoft.com/office/drawing/2014/main" id="{08ECDE36-2323-DC4B-B9F6-63266F41E2DC}"/>
              </a:ext>
            </a:extLst>
          </p:cNvPr>
          <p:cNvPicPr>
            <a:picLocks noGrp="1" noChangeAspect="1"/>
          </p:cNvPicPr>
          <p:nvPr>
            <p:ph idx="1"/>
          </p:nvPr>
        </p:nvPicPr>
        <p:blipFill>
          <a:blip r:embed="rId2"/>
          <a:stretch>
            <a:fillRect/>
          </a:stretch>
        </p:blipFill>
        <p:spPr>
          <a:xfrm>
            <a:off x="838200" y="2230455"/>
            <a:ext cx="10515600" cy="3541677"/>
          </a:xfrm>
        </p:spPr>
      </p:pic>
    </p:spTree>
    <p:extLst>
      <p:ext uri="{BB962C8B-B14F-4D97-AF65-F5344CB8AC3E}">
        <p14:creationId xmlns:p14="http://schemas.microsoft.com/office/powerpoint/2010/main" val="321973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F3F70-FAC3-EE41-A77C-2663D03402E9}"/>
              </a:ext>
            </a:extLst>
          </p:cNvPr>
          <p:cNvSpPr>
            <a:spLocks noGrp="1"/>
          </p:cNvSpPr>
          <p:nvPr>
            <p:ph type="title"/>
          </p:nvPr>
        </p:nvSpPr>
        <p:spPr/>
        <p:txBody>
          <a:bodyPr/>
          <a:lstStyle/>
          <a:p>
            <a:r>
              <a:rPr lang="en-US" dirty="0"/>
              <a:t>Direct 15 – Family Coverage Chart</a:t>
            </a:r>
          </a:p>
        </p:txBody>
      </p:sp>
      <p:pic>
        <p:nvPicPr>
          <p:cNvPr id="5" name="Content Placeholder 4">
            <a:extLst>
              <a:ext uri="{FF2B5EF4-FFF2-40B4-BE49-F238E27FC236}">
                <a16:creationId xmlns:a16="http://schemas.microsoft.com/office/drawing/2014/main" id="{A09DF8DD-C682-FE4F-895E-E4DAA451E402}"/>
              </a:ext>
            </a:extLst>
          </p:cNvPr>
          <p:cNvPicPr>
            <a:picLocks noGrp="1" noChangeAspect="1"/>
          </p:cNvPicPr>
          <p:nvPr>
            <p:ph idx="1"/>
          </p:nvPr>
        </p:nvPicPr>
        <p:blipFill>
          <a:blip r:embed="rId2"/>
          <a:stretch>
            <a:fillRect/>
          </a:stretch>
        </p:blipFill>
        <p:spPr>
          <a:xfrm>
            <a:off x="838200" y="1893214"/>
            <a:ext cx="10515600" cy="4216160"/>
          </a:xfrm>
        </p:spPr>
      </p:pic>
    </p:spTree>
    <p:extLst>
      <p:ext uri="{BB962C8B-B14F-4D97-AF65-F5344CB8AC3E}">
        <p14:creationId xmlns:p14="http://schemas.microsoft.com/office/powerpoint/2010/main" val="325644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96CA-4233-7143-B986-286E935959A6}"/>
              </a:ext>
            </a:extLst>
          </p:cNvPr>
          <p:cNvSpPr>
            <a:spLocks noGrp="1"/>
          </p:cNvSpPr>
          <p:nvPr>
            <p:ph type="title"/>
          </p:nvPr>
        </p:nvSpPr>
        <p:spPr/>
        <p:txBody>
          <a:bodyPr/>
          <a:lstStyle/>
          <a:p>
            <a:r>
              <a:rPr lang="en-US" dirty="0"/>
              <a:t>Aetna Educators Health Plan - EHP </a:t>
            </a:r>
          </a:p>
        </p:txBody>
      </p:sp>
      <p:sp>
        <p:nvSpPr>
          <p:cNvPr id="3" name="Content Placeholder 2">
            <a:extLst>
              <a:ext uri="{FF2B5EF4-FFF2-40B4-BE49-F238E27FC236}">
                <a16:creationId xmlns:a16="http://schemas.microsoft.com/office/drawing/2014/main" id="{F7CD4967-660A-DB4F-A71E-93D31326AC91}"/>
              </a:ext>
            </a:extLst>
          </p:cNvPr>
          <p:cNvSpPr>
            <a:spLocks noGrp="1"/>
          </p:cNvSpPr>
          <p:nvPr>
            <p:ph idx="1"/>
          </p:nvPr>
        </p:nvSpPr>
        <p:spPr/>
        <p:txBody>
          <a:bodyPr>
            <a:normAutofit fontScale="92500" lnSpcReduction="10000"/>
          </a:bodyPr>
          <a:lstStyle/>
          <a:p>
            <a:r>
              <a:rPr lang="en-US" sz="2400" dirty="0"/>
              <a:t>The Educators Health Plan was created in response to the passage of Chapter 44, which mandates that the state create a new health insurance plan for school employees. </a:t>
            </a:r>
          </a:p>
          <a:p>
            <a:endParaRPr lang="en-US" sz="2400" dirty="0"/>
          </a:p>
          <a:p>
            <a:r>
              <a:rPr lang="en-US" sz="2400" dirty="0"/>
              <a:t>The EHP medical coverage is similar to Direct 15’s medical coverage but the prescription plan is not as robust. </a:t>
            </a:r>
          </a:p>
          <a:p>
            <a:endParaRPr lang="en-US" sz="2400" dirty="0"/>
          </a:p>
          <a:p>
            <a:r>
              <a:rPr lang="en-US" sz="2400" dirty="0"/>
              <a:t>EHP contributions are tied to a staff member’s salary. You can find out your deduction percentage using the chart on the next slide. There are also examples that follow. </a:t>
            </a:r>
          </a:p>
          <a:p>
            <a:endParaRPr lang="en-US" sz="2400" dirty="0"/>
          </a:p>
          <a:p>
            <a:r>
              <a:rPr lang="en-US" sz="2400" dirty="0"/>
              <a:t>After finding deduction percentage and calculating yearly contribution, divide by 20 for 10 month employees and 24 for 12 month employees to figure out per-paycheck contribution.</a:t>
            </a:r>
          </a:p>
        </p:txBody>
      </p:sp>
    </p:spTree>
    <p:extLst>
      <p:ext uri="{BB962C8B-B14F-4D97-AF65-F5344CB8AC3E}">
        <p14:creationId xmlns:p14="http://schemas.microsoft.com/office/powerpoint/2010/main" val="151609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0947-EC37-6841-B0AC-CCCA12F569A4}"/>
              </a:ext>
            </a:extLst>
          </p:cNvPr>
          <p:cNvSpPr>
            <a:spLocks noGrp="1"/>
          </p:cNvSpPr>
          <p:nvPr>
            <p:ph type="title"/>
          </p:nvPr>
        </p:nvSpPr>
        <p:spPr/>
        <p:txBody>
          <a:bodyPr/>
          <a:lstStyle/>
          <a:p>
            <a:r>
              <a:rPr lang="en-US" dirty="0"/>
              <a:t>EHP Contribution Table</a:t>
            </a:r>
          </a:p>
        </p:txBody>
      </p:sp>
      <p:pic>
        <p:nvPicPr>
          <p:cNvPr id="12" name="Content Placeholder 11">
            <a:extLst>
              <a:ext uri="{FF2B5EF4-FFF2-40B4-BE49-F238E27FC236}">
                <a16:creationId xmlns:a16="http://schemas.microsoft.com/office/drawing/2014/main" id="{77999B1F-F0E3-3141-BFB3-78345BFF745C}"/>
              </a:ext>
            </a:extLst>
          </p:cNvPr>
          <p:cNvPicPr>
            <a:picLocks noGrp="1" noChangeAspect="1"/>
          </p:cNvPicPr>
          <p:nvPr>
            <p:ph idx="1"/>
          </p:nvPr>
        </p:nvPicPr>
        <p:blipFill>
          <a:blip r:embed="rId2"/>
          <a:stretch>
            <a:fillRect/>
          </a:stretch>
        </p:blipFill>
        <p:spPr>
          <a:xfrm>
            <a:off x="2073907" y="1243335"/>
            <a:ext cx="8044185" cy="5197314"/>
          </a:xfrm>
          <a:prstGeom prst="rect">
            <a:avLst/>
          </a:prstGeom>
        </p:spPr>
      </p:pic>
    </p:spTree>
    <p:extLst>
      <p:ext uri="{BB962C8B-B14F-4D97-AF65-F5344CB8AC3E}">
        <p14:creationId xmlns:p14="http://schemas.microsoft.com/office/powerpoint/2010/main" val="3195094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782</Words>
  <Application>Microsoft Macintosh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LPS Health Insurance Plans and Choices</vt:lpstr>
      <vt:lpstr>Aetna Direct Access 10 or 15</vt:lpstr>
      <vt:lpstr>How to read the charts! </vt:lpstr>
      <vt:lpstr>Direct 15 – Single Coverage Chart</vt:lpstr>
      <vt:lpstr>Direct 15 – 2 Adult Coverage Chart</vt:lpstr>
      <vt:lpstr>Direct 15 – Parent/Child Coverage Chart</vt:lpstr>
      <vt:lpstr>Direct 15 – Family Coverage Chart</vt:lpstr>
      <vt:lpstr>Aetna Educators Health Plan - EHP </vt:lpstr>
      <vt:lpstr>EHP Contribution Table</vt:lpstr>
      <vt:lpstr>Examples</vt:lpstr>
      <vt:lpstr>Hybrid Plan – EHP Medical and Direct 15 Prescription</vt:lpstr>
      <vt:lpstr>Hybrid Plan Single Coverage - $44.02 per pay</vt:lpstr>
      <vt:lpstr>Hybrid Parent Child Coverage -  $281.39 per pay.</vt:lpstr>
      <vt:lpstr>Hybrid 2 Adult Coverage - $224.89 per pay </vt:lpstr>
      <vt:lpstr>Hybrid Family Coverage - $287.44 per pay </vt:lpstr>
      <vt:lpstr>THE BEST PART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LPS Health Insurance Plans and Choices</dc:title>
  <dc:creator>Robert Mangel</dc:creator>
  <cp:lastModifiedBy>Robert Mangel</cp:lastModifiedBy>
  <cp:revision>6</cp:revision>
  <dcterms:created xsi:type="dcterms:W3CDTF">2022-05-17T16:24:44Z</dcterms:created>
  <dcterms:modified xsi:type="dcterms:W3CDTF">2022-05-17T17:46:12Z</dcterms:modified>
</cp:coreProperties>
</file>